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g"/>
  <Default Extension="mov" ContentType="application/movie"/>
  <Default Extension="pdf" ContentType="application/pdf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7" Type="http://schemas.openxmlformats.org/officeDocument/2006/relationships/notesMaster" Target="notesMasters/notesMaster1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ustomXml" Target="../customXml/item3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ustomXml" Target="../customXml/item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ustomXml" Target="../customXml/item1.xml"/><Relationship Id="rId8" Type="http://schemas.openxmlformats.org/officeDocument/2006/relationships/slide" Target="slides/slide1.xml"/><Relationship Id="rId3" Type="http://schemas.openxmlformats.org/officeDocument/2006/relationships/commentAuthors" Target="commentAuthors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0" sz="5000">
                <a:latin typeface="Monaco"/>
                <a:ea typeface="Monaco"/>
                <a:cs typeface="Monaco"/>
                <a:sym typeface="Monaco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0" sz="5000">
                <a:latin typeface="Monaco"/>
                <a:ea typeface="Monaco"/>
                <a:cs typeface="Monaco"/>
                <a:sym typeface="Monaco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0" sz="5000">
                <a:latin typeface="Monaco"/>
                <a:ea typeface="Monaco"/>
                <a:cs typeface="Monaco"/>
                <a:sym typeface="Monaco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0" sz="5000">
                <a:latin typeface="Monaco"/>
                <a:ea typeface="Monaco"/>
                <a:cs typeface="Monaco"/>
                <a:sym typeface="Monaco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0" sz="5000"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192982"/>
            <a:satOff val="17755"/>
            <a:lumOff val="-2848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SX4109 / ITX4109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CSX4109 / ITX4109</a:t>
            </a:r>
          </a:p>
        </p:txBody>
      </p:sp>
      <p:sp>
        <p:nvSpPr>
          <p:cNvPr id="152" name="ANDROID APPLICATION DEVELOPMEN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</a:t>
            </a:r>
            <a:r>
              <a:rPr>
                <a:solidFill>
                  <a:schemeClr val="accent3"/>
                </a:solidFill>
              </a:rPr>
              <a:t>APPLICATION</a:t>
            </a:r>
            <a:r>
              <a:t>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EPEND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DEPENDENCY</a:t>
            </a:r>
          </a:p>
        </p:txBody>
      </p:sp>
      <p:sp>
        <p:nvSpPr>
          <p:cNvPr id="179" name="implementation(&quot;androidx.constraintlayout:constraintlayout-compose:1.1.0&quot;)"/>
          <p:cNvSpPr txBox="1"/>
          <p:nvPr/>
        </p:nvSpPr>
        <p:spPr>
          <a:xfrm>
            <a:off x="1320478" y="5228208"/>
            <a:ext cx="21743044" cy="32595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implementation("androidx.constraintlayout:constraintlayout-compose:1.1.0")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EXAMPLE</a:t>
            </a:r>
          </a:p>
        </p:txBody>
      </p:sp>
      <p:sp>
        <p:nvSpPr>
          <p:cNvPr id="182" name="ConstraintLayout {…"/>
          <p:cNvSpPr txBox="1"/>
          <p:nvPr/>
        </p:nvSpPr>
        <p:spPr>
          <a:xfrm>
            <a:off x="1320478" y="2788209"/>
            <a:ext cx="14036581" cy="103821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val (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button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text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= createRefs()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Button(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onClick = { },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modifier =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Modifier.constrainAs(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button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  <a:r>
              <a:t>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top.linkTo(</a:t>
            </a:r>
            <a:r>
              <a:rPr>
                <a:solidFill>
                  <a:schemeClr val="accent6"/>
                </a:solidFill>
              </a:rPr>
              <a:t>parent</a:t>
            </a:r>
            <a:r>
              <a:t>.top, margin = 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) { Text(“Button")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Text("Text",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Modifier.constrainAs(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text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  <a:r>
              <a:t>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top.linkTo(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button</a:t>
            </a:r>
            <a:r>
              <a:t>.bottom, margin = 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3767" y="3884056"/>
            <a:ext cx="6411413" cy="819049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16831006" y="3447389"/>
            <a:ext cx="7200198" cy="9268526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Line"/>
          <p:cNvSpPr/>
          <p:nvPr/>
        </p:nvSpPr>
        <p:spPr>
          <a:xfrm flipV="1">
            <a:off x="20431105" y="3414434"/>
            <a:ext cx="1" cy="1148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XAMP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EXAMPLE 2</a:t>
            </a:r>
          </a:p>
        </p:txBody>
      </p:sp>
      <p:sp>
        <p:nvSpPr>
          <p:cNvPr id="188" name="Button(…"/>
          <p:cNvSpPr txBox="1"/>
          <p:nvPr/>
        </p:nvSpPr>
        <p:spPr>
          <a:xfrm>
            <a:off x="1320478" y="3162859"/>
            <a:ext cx="14036581" cy="96328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Button(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onClick = { },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modifier =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Modifier.constrainAs(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button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  <a:r>
              <a:t> {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top.linkTo(</a:t>
            </a:r>
            <a:r>
              <a:rPr>
                <a:solidFill>
                  <a:schemeClr val="accent6"/>
                </a:solidFill>
              </a:rPr>
              <a:t>parent</a:t>
            </a:r>
            <a:r>
              <a:t>.top, margin = 16.dp)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}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) { Text(“Button") }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Text("Text",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Modifier.constrainAs(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text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  <a:r>
              <a:t> {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top.linkTo(button.bottom, margin = 16.dp)</a:t>
            </a:r>
          </a:p>
          <a:p>
            <a:pPr lvl="7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start.linkTo(button.start)</a:t>
            </a:r>
          </a:p>
          <a:p>
            <a:pPr lvl="2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end.linkTo(button.end)</a:t>
            </a:r>
          </a:p>
          <a:p>
            <a:pPr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)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5696" y="4022949"/>
            <a:ext cx="7128802" cy="5670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16240219" y="7183529"/>
            <a:ext cx="2549726" cy="76201"/>
          </a:xfrm>
          <a:prstGeom prst="rect">
            <a:avLst/>
          </a:prstGeom>
        </p:spPr>
      </p:pic>
      <p:sp>
        <p:nvSpPr>
          <p:cNvPr id="192" name="Line"/>
          <p:cNvSpPr/>
          <p:nvPr/>
        </p:nvSpPr>
        <p:spPr>
          <a:xfrm flipV="1">
            <a:off x="17951019" y="7500214"/>
            <a:ext cx="1" cy="958179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CERCISE 1"/>
          <p:cNvSpPr txBox="1"/>
          <p:nvPr>
            <p:ph type="title"/>
          </p:nvPr>
        </p:nvSpPr>
        <p:spPr>
          <a:xfrm>
            <a:off x="1206500" y="952500"/>
            <a:ext cx="1488532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EXCERCISE 1</a:t>
            </a:r>
          </a:p>
        </p:txBody>
      </p:sp>
      <p:sp>
        <p:nvSpPr>
          <p:cNvPr id="195" name="Create an Android application to render the items as designed in the following image with ConstraintLayout…"/>
          <p:cNvSpPr txBox="1"/>
          <p:nvPr/>
        </p:nvSpPr>
        <p:spPr>
          <a:xfrm>
            <a:off x="1252268" y="3119331"/>
            <a:ext cx="21879465" cy="360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sz="5700">
                <a:solidFill>
                  <a:srgbClr val="000000"/>
                </a:solidFill>
              </a:defRPr>
            </a:pPr>
            <a:r>
              <a:t>Create an Android application to render the items as designed in the following image with ConstraintLayout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sz="5700">
                <a:solidFill>
                  <a:srgbClr val="000000"/>
                </a:solidFill>
              </a:defRPr>
            </a:pPr>
            <a:r>
              <a:t>(</a:t>
            </a:r>
            <a:r>
              <a:rPr b="1"/>
              <a:t>Hint</a:t>
            </a:r>
            <a:r>
              <a:t>: Box for Item Layout with Border)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6023"/>
          <a:stretch>
            <a:fillRect/>
          </a:stretch>
        </p:blipFill>
        <p:spPr>
          <a:xfrm>
            <a:off x="4150717" y="7458635"/>
            <a:ext cx="16082498" cy="474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UIDE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GUIDELINES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2081" y="7718714"/>
            <a:ext cx="11353530" cy="572813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onstraintLayout {…"/>
          <p:cNvSpPr txBox="1"/>
          <p:nvPr/>
        </p:nvSpPr>
        <p:spPr>
          <a:xfrm>
            <a:off x="1408746" y="2990696"/>
            <a:ext cx="21920201" cy="43877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 {</a:t>
            </a:r>
          </a:p>
          <a:p>
            <a:pPr lvl="2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val startGuideline = createGuidelineFromStart(0.33f)</a:t>
            </a:r>
          </a:p>
          <a:p>
            <a:pPr lvl="2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Val topGuideline = createGuidelineFromTop(0.2f)        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UIDELINE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GUIDELINE (CONT.)</a:t>
            </a:r>
          </a:p>
        </p:txBody>
      </p:sp>
      <p:sp>
        <p:nvSpPr>
          <p:cNvPr id="203" name="ConstraintLayout {…"/>
          <p:cNvSpPr txBox="1"/>
          <p:nvPr/>
        </p:nvSpPr>
        <p:spPr>
          <a:xfrm>
            <a:off x="1231899" y="3165506"/>
            <a:ext cx="21920201" cy="73849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// Create guideline from the start of the parent at 10% the width of the Composable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 startGuideline = createGuidelineFromStart(0.1f)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// Create guideline from the end of the parent at 10% the width of the Composable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 endGuideline = createGuidelineFromEnd(0.1f)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//  Create guideline from 16 dp from the top of the parent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 topGuideline = createGuidelineFromTop(16.dp)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//  Create guideline from 16 dp from the bottom of the parent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val bottomGuideline = createGuidelineFromBottom(16.dp)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XCERCISE 2"/>
          <p:cNvSpPr txBox="1"/>
          <p:nvPr>
            <p:ph type="title"/>
          </p:nvPr>
        </p:nvSpPr>
        <p:spPr>
          <a:xfrm>
            <a:off x="1206500" y="952500"/>
            <a:ext cx="1488532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EXCERCISE 2</a:t>
            </a:r>
          </a:p>
        </p:txBody>
      </p:sp>
      <p:sp>
        <p:nvSpPr>
          <p:cNvPr id="206" name="Create an Android application to render the items as designed in the following image with ConstraintLayout…"/>
          <p:cNvSpPr txBox="1"/>
          <p:nvPr/>
        </p:nvSpPr>
        <p:spPr>
          <a:xfrm>
            <a:off x="1252268" y="2881830"/>
            <a:ext cx="14322912" cy="986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sz="5000">
                <a:solidFill>
                  <a:srgbClr val="000000"/>
                </a:solidFill>
              </a:defRPr>
            </a:pPr>
            <a:r>
              <a:t>Create an Android application to render the items as designed in the following image with ConstraintLayout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The margin between the items and the parent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16dp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sz="50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The width between the item A and B is half of the screen width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sz="5000">
                <a:solidFill>
                  <a:schemeClr val="accent1">
                    <a:lumOff val="-13575"/>
                  </a:schemeClr>
                </a:solidFill>
              </a:defRPr>
            </a:pPr>
            <a:r>
              <a:t>The height of each item is half of the screen height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42051" y="1034866"/>
            <a:ext cx="5516654" cy="11646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H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</a:t>
            </a:r>
          </a:p>
        </p:txBody>
      </p:sp>
      <p:sp>
        <p:nvSpPr>
          <p:cNvPr id="210" name="“A chain is a group of views that are linked to each other with bi-directional position constraints. The views within a chain can be distributed either vertically or horizontally.”"/>
          <p:cNvSpPr txBox="1"/>
          <p:nvPr/>
        </p:nvSpPr>
        <p:spPr>
          <a:xfrm>
            <a:off x="1426187" y="3498361"/>
            <a:ext cx="21531628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50000"/>
              </a:lnSpc>
              <a:defRPr sz="7000">
                <a:solidFill>
                  <a:srgbClr val="20212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“A chain is a group of views that are linked to each other with bi-directional position constraints. The views within a chain can be distributed either vertically or horizontally.”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HAIN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MODE</a:t>
            </a:r>
          </a:p>
        </p:txBody>
      </p:sp>
      <p:sp>
        <p:nvSpPr>
          <p:cNvPr id="213" name="Spread…"/>
          <p:cNvSpPr txBox="1"/>
          <p:nvPr>
            <p:ph type="body" idx="1"/>
          </p:nvPr>
        </p:nvSpPr>
        <p:spPr>
          <a:xfrm>
            <a:off x="1271889" y="3200094"/>
            <a:ext cx="21840222" cy="945682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Spread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Spread Inside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Weighted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Packed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HAIN - SPRE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</a:t>
            </a:r>
          </a:p>
        </p:txBody>
      </p:sp>
      <p:sp>
        <p:nvSpPr>
          <p:cNvPr id="216" name="“The views are evenly distributed after margins are accounted for”"/>
          <p:cNvSpPr txBox="1"/>
          <p:nvPr/>
        </p:nvSpPr>
        <p:spPr>
          <a:xfrm>
            <a:off x="1426186" y="3311136"/>
            <a:ext cx="2153162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50000"/>
              </a:lnSpc>
              <a:defRPr sz="7000">
                <a:solidFill>
                  <a:srgbClr val="20212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“The views are evenly distributed after margins are accounted for”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0089" y="7901669"/>
            <a:ext cx="16483822" cy="276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192982"/>
            <a:satOff val="17755"/>
            <a:lumOff val="-2848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NSTRAINT LAYOUT"/>
          <p:cNvSpPr txBox="1"/>
          <p:nvPr>
            <p:ph type="ctrTitle"/>
          </p:nvPr>
        </p:nvSpPr>
        <p:spPr>
          <a:xfrm>
            <a:off x="1206498" y="5864772"/>
            <a:ext cx="21971004" cy="1986456"/>
          </a:xfrm>
          <a:prstGeom prst="rect">
            <a:avLst/>
          </a:prstGeom>
        </p:spPr>
        <p:txBody>
          <a:bodyPr/>
          <a:lstStyle>
            <a:lvl1pPr algn="ctr">
              <a:defRPr spc="-228" sz="11400"/>
            </a:lvl1pPr>
          </a:lstStyle>
          <a:p>
            <a:pPr/>
            <a:r>
              <a:t>CONSTRAINT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HAIN - SPREAD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 (CONT.)</a:t>
            </a:r>
          </a:p>
        </p:txBody>
      </p:sp>
      <p:sp>
        <p:nvSpPr>
          <p:cNvPr id="220" name="ConstraintLayout(modifier = modifier.fillMaxSize()) {…"/>
          <p:cNvSpPr txBox="1"/>
          <p:nvPr/>
        </p:nvSpPr>
        <p:spPr>
          <a:xfrm>
            <a:off x="1231899" y="3343018"/>
            <a:ext cx="21920201" cy="88835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ConstraintLayout(modifier = modifier.fillMaxSize())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val (text1, text2, text3) = createRefs()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createHorizontalChain(text1, text2, text3,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chainStyle = ChainStyle.Spread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Text("A", modifier = Modifier.constrainAs(text1)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top.linkTo(parent.top, margin = 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}.size(80.dp).wrapContentSize(Alignment.Center))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Text(“B”, modifier = Modifier.constrainAs(text2) { … } </a:t>
            </a: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Text(“C”, modifier = Modifier.constrainAs(text3) { …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HAIN - SPREAD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 (CONT.)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7823"/>
          <a:stretch>
            <a:fillRect/>
          </a:stretch>
        </p:blipFill>
        <p:spPr>
          <a:xfrm>
            <a:off x="7404893" y="3634570"/>
            <a:ext cx="9574111" cy="8524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HAIN - SPREAD INS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 INSIDE</a:t>
            </a:r>
          </a:p>
        </p:txBody>
      </p:sp>
      <p:sp>
        <p:nvSpPr>
          <p:cNvPr id="226" name="“The first and last views are affixed to the constraints on each end of the chain, and the rest are evenly distributed”"/>
          <p:cNvSpPr txBox="1"/>
          <p:nvPr/>
        </p:nvSpPr>
        <p:spPr>
          <a:xfrm>
            <a:off x="1426186" y="3040643"/>
            <a:ext cx="2153162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50000"/>
              </a:lnSpc>
              <a:defRPr sz="7000">
                <a:solidFill>
                  <a:srgbClr val="20212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“The first and last views are affixed to the constraints on each end of the chain, and the rest are evenly distributed”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8365" y="8900717"/>
            <a:ext cx="15047270" cy="2753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HAIN - SPREAD INSIDE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 INSIDE (CONT.)</a:t>
            </a:r>
          </a:p>
        </p:txBody>
      </p:sp>
      <p:sp>
        <p:nvSpPr>
          <p:cNvPr id="230" name="ConstraintLayout(modifier = modifier.fillMaxSize()) {…"/>
          <p:cNvSpPr txBox="1"/>
          <p:nvPr/>
        </p:nvSpPr>
        <p:spPr>
          <a:xfrm>
            <a:off x="1231899" y="3210616"/>
            <a:ext cx="21920201" cy="88835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ConstraintLayout(modifier = modifier.fillMaxSize())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val (text1, text2, text3) = createRefs()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createHorizontalChain(text1, text2, text3,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chainStyle = ChainStyle.SpreadInside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Text("A", modifier = Modifier.constrainAs(text1)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top.linkTo(parent.top, margin = 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}.size(80.dp).wrapContentSize(Alignment.Center))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Text(“B”, modifier = Modifier.constrainAs(text2) { … } </a:t>
            </a: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Text(“C”, modifier = Modifier.constrainAs(text3) { …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HAIN - SPREAD INSIDE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 INSIDE (CONT.)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1274"/>
          <a:stretch>
            <a:fillRect/>
          </a:stretch>
        </p:blipFill>
        <p:spPr>
          <a:xfrm>
            <a:off x="7255073" y="3738706"/>
            <a:ext cx="9873807" cy="8072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HAIN - WEIGH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WEIGHTED</a:t>
            </a:r>
          </a:p>
        </p:txBody>
      </p:sp>
      <p:sp>
        <p:nvSpPr>
          <p:cNvPr id="236" name="“With Spread or Spread Inside, weight can be set to specify the size of the view to take up all of the available space”"/>
          <p:cNvSpPr txBox="1"/>
          <p:nvPr/>
        </p:nvSpPr>
        <p:spPr>
          <a:xfrm>
            <a:off x="1426186" y="3458790"/>
            <a:ext cx="2153162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50000"/>
              </a:lnSpc>
              <a:defRPr sz="7000">
                <a:solidFill>
                  <a:srgbClr val="20212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“With Spread or Spread Inside, weight can be set to specify the size of the view to take up all of the available space”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0287" y="8900717"/>
            <a:ext cx="15503426" cy="2876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HAIN - WEIGHTED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WEIGHTED (CONT.)</a:t>
            </a:r>
          </a:p>
        </p:txBody>
      </p:sp>
      <p:sp>
        <p:nvSpPr>
          <p:cNvPr id="240" name="ConstraintLayout(modifier = modifier.fillMaxSize()) {…"/>
          <p:cNvSpPr txBox="1"/>
          <p:nvPr/>
        </p:nvSpPr>
        <p:spPr>
          <a:xfrm>
            <a:off x="1231899" y="2606418"/>
            <a:ext cx="21920201" cy="103821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ConstraintLayout(modifier = modifier.fillMaxSize())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val (text1, text2, text3) = createRefs()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createHorizontalChain(text1, text2, text3,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chainStyle = ChainStyle.Spread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Text("A", modifier = Modifier.constrainAs(text1) {</a:t>
            </a:r>
          </a:p>
          <a:p>
            <a:pPr lvl="7" algn="l" defTabSz="825500">
              <a:spcBef>
                <a:spcPts val="1800"/>
              </a:spcBef>
              <a:defRPr spc="-29" sz="3000">
                <a:solidFill>
                  <a:schemeClr val="accent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horizontalChainWeight = 1f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width = Dimension.fillToConstraints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top.linkTo(parent.top, margin = 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}.height(80.dp).wrapContentSize(Alignment.Center))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Text(“B”, modifier = Modifier.constrainAs(text2) { </a:t>
            </a:r>
            <a:r>
              <a:rPr>
                <a:solidFill>
                  <a:schemeClr val="accent6"/>
                </a:solidFill>
              </a:rPr>
              <a:t>horizontalChainWeight = 2f</a:t>
            </a:r>
            <a:r>
              <a:t> } </a:t>
            </a: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Text(“C”, modifier = Modifier.constrainAs(text3) { </a:t>
            </a:r>
            <a:r>
              <a:rPr>
                <a:solidFill>
                  <a:schemeClr val="accent6"/>
                </a:solidFill>
              </a:rPr>
              <a:t>horizontalChainWeight = 3f</a:t>
            </a:r>
            <a:r>
              <a:t>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HAIN - WEIGHTED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WEIGHTED (CONT.)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6244"/>
          <a:stretch>
            <a:fillRect/>
          </a:stretch>
        </p:blipFill>
        <p:spPr>
          <a:xfrm>
            <a:off x="6848871" y="3817585"/>
            <a:ext cx="10686441" cy="7615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HAIN - WEIGHTED CALC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WEIGHTED CALCULATION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6244"/>
          <a:stretch>
            <a:fillRect/>
          </a:stretch>
        </p:blipFill>
        <p:spPr>
          <a:xfrm>
            <a:off x="8890595" y="8341314"/>
            <a:ext cx="6602875" cy="470536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WEIGHT (A)  = 1"/>
          <p:cNvSpPr txBox="1"/>
          <p:nvPr/>
        </p:nvSpPr>
        <p:spPr>
          <a:xfrm>
            <a:off x="1266231" y="3273482"/>
            <a:ext cx="490410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WEIGHT (A)  = 1</a:t>
            </a:r>
          </a:p>
        </p:txBody>
      </p:sp>
      <p:sp>
        <p:nvSpPr>
          <p:cNvPr id="248" name="WEIGHT (B)  = 2"/>
          <p:cNvSpPr txBox="1"/>
          <p:nvPr/>
        </p:nvSpPr>
        <p:spPr>
          <a:xfrm>
            <a:off x="1260198" y="4380256"/>
            <a:ext cx="491617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WEIGHT (B)  = 2</a:t>
            </a:r>
          </a:p>
        </p:txBody>
      </p:sp>
      <p:sp>
        <p:nvSpPr>
          <p:cNvPr id="249" name="WEIGHT (C)  = 3"/>
          <p:cNvSpPr txBox="1"/>
          <p:nvPr/>
        </p:nvSpPr>
        <p:spPr>
          <a:xfrm>
            <a:off x="1248451" y="5487030"/>
            <a:ext cx="49396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WEIGHT (C)  = 3</a:t>
            </a:r>
          </a:p>
        </p:txBody>
      </p:sp>
      <p:sp>
        <p:nvSpPr>
          <p:cNvPr id="250" name="TOTAL WEIGHT = 1 + 2 + 3 = 6"/>
          <p:cNvSpPr txBox="1"/>
          <p:nvPr/>
        </p:nvSpPr>
        <p:spPr>
          <a:xfrm>
            <a:off x="1258205" y="6593803"/>
            <a:ext cx="920115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TOTAL WEIGHT = 1 + 2 + 3 = 6</a:t>
            </a:r>
          </a:p>
        </p:txBody>
      </p:sp>
      <p:sp>
        <p:nvSpPr>
          <p:cNvPr id="251" name="Line"/>
          <p:cNvSpPr/>
          <p:nvPr/>
        </p:nvSpPr>
        <p:spPr>
          <a:xfrm flipV="1">
            <a:off x="12191999" y="3708901"/>
            <a:ext cx="1" cy="3309175"/>
          </a:xfrm>
          <a:prstGeom prst="line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SIZE (A)  = 1 / 6"/>
          <p:cNvSpPr txBox="1"/>
          <p:nvPr/>
        </p:nvSpPr>
        <p:spPr>
          <a:xfrm>
            <a:off x="13924645" y="3273482"/>
            <a:ext cx="472948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SIZE (A)  = 1 /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</a:p>
        </p:txBody>
      </p:sp>
      <p:sp>
        <p:nvSpPr>
          <p:cNvPr id="253" name="SIZE (B)  = 2 / 6"/>
          <p:cNvSpPr txBox="1"/>
          <p:nvPr/>
        </p:nvSpPr>
        <p:spPr>
          <a:xfrm>
            <a:off x="13924645" y="4540893"/>
            <a:ext cx="474154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SIZE (B)  = 2 /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</a:p>
        </p:txBody>
      </p:sp>
      <p:sp>
        <p:nvSpPr>
          <p:cNvPr id="254" name="SIZE (C)  = 3 / 6"/>
          <p:cNvSpPr txBox="1"/>
          <p:nvPr/>
        </p:nvSpPr>
        <p:spPr>
          <a:xfrm>
            <a:off x="13924645" y="5807398"/>
            <a:ext cx="476504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SIZE (C)  = 3 /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HAIN - PACK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PACKED</a:t>
            </a:r>
          </a:p>
        </p:txBody>
      </p:sp>
      <p:sp>
        <p:nvSpPr>
          <p:cNvPr id="257" name="“The views are packed together after margins are accounted for.”"/>
          <p:cNvSpPr txBox="1"/>
          <p:nvPr/>
        </p:nvSpPr>
        <p:spPr>
          <a:xfrm>
            <a:off x="1426186" y="3333203"/>
            <a:ext cx="2153162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50000"/>
              </a:lnSpc>
              <a:defRPr sz="7000">
                <a:solidFill>
                  <a:srgbClr val="20212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“The views are packed together after margins are accounted for.”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9084" y="8317609"/>
            <a:ext cx="14185832" cy="2542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OW TO ACHIEVE TH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HOW TO ACHIEVE THIS?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2861"/>
          <a:stretch>
            <a:fillRect/>
          </a:stretch>
        </p:blipFill>
        <p:spPr>
          <a:xfrm>
            <a:off x="4953992" y="3530715"/>
            <a:ext cx="14476040" cy="82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HAIN - PACKED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PACKED (CONT.)</a:t>
            </a:r>
          </a:p>
        </p:txBody>
      </p:sp>
      <p:sp>
        <p:nvSpPr>
          <p:cNvPr id="261" name="ConstraintLayout(modifier = modifier.fillMaxSize()) {…"/>
          <p:cNvSpPr txBox="1"/>
          <p:nvPr/>
        </p:nvSpPr>
        <p:spPr>
          <a:xfrm>
            <a:off x="1231899" y="3100770"/>
            <a:ext cx="21920201" cy="963288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ConstraintLayout(modifier = modifier.fillMaxSize())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val (text1, text2, text3) = createRefs()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createHorizontalChain(text1, text2, text3,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chainStyle = ChainStyle.Packed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Text("A", modifier = Modifier.constrainAs(text1) {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start.linkTo(startGuideline)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top.linkTo(parent.top, margin = 16.dp)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}.size(80.dp).wrapContentSize(Alignment.Center))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Text(“B”, modifier = Modifier.constrainAs(text2) { … } </a:t>
            </a:r>
          </a:p>
          <a:p>
            <a:pPr lvl="5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Text(“C”, modifier = Modifier.constrainAs(text3) { … }</a:t>
            </a:r>
          </a:p>
          <a:p>
            <a:pPr lvl="1" algn="l" defTabSz="825500">
              <a:spcBef>
                <a:spcPts val="1800"/>
              </a:spcBef>
              <a:defRPr spc="-29" sz="3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HAIN - SPREAD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CHAIN - SPREAD (CONT.)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3660"/>
          <a:stretch>
            <a:fillRect/>
          </a:stretch>
        </p:blipFill>
        <p:spPr>
          <a:xfrm>
            <a:off x="6719490" y="3571307"/>
            <a:ext cx="10945109" cy="839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EXCERCISE 3"/>
          <p:cNvSpPr txBox="1"/>
          <p:nvPr>
            <p:ph type="title"/>
          </p:nvPr>
        </p:nvSpPr>
        <p:spPr>
          <a:xfrm>
            <a:off x="1206500" y="952500"/>
            <a:ext cx="1488532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EXCERCISE 3</a:t>
            </a:r>
          </a:p>
        </p:txBody>
      </p:sp>
      <p:sp>
        <p:nvSpPr>
          <p:cNvPr id="267" name="Create an Android application to render the items as designed in the following image with ConstraintLayout…"/>
          <p:cNvSpPr txBox="1"/>
          <p:nvPr/>
        </p:nvSpPr>
        <p:spPr>
          <a:xfrm>
            <a:off x="1252268" y="3224247"/>
            <a:ext cx="14322912" cy="688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sz="5000">
                <a:solidFill>
                  <a:srgbClr val="000000"/>
                </a:solidFill>
              </a:defRPr>
            </a:pPr>
            <a:r>
              <a:t>Create an Android application to render the items as designed in the following image with ConstraintLayout</a:t>
            </a:r>
          </a:p>
          <a:p>
            <a:pPr algn="l">
              <a:lnSpc>
                <a:spcPct val="120000"/>
              </a:lnSpc>
              <a:spcBef>
                <a:spcPts val="4500"/>
              </a:spcBef>
              <a:defRPr sz="5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>
                <a:solidFill>
                  <a:schemeClr val="accent6">
                    <a:satOff val="-20754"/>
                    <a:lumOff val="-16738"/>
                  </a:schemeClr>
                </a:solidFill>
              </a:rPr>
              <a:t>Item’s Size</a:t>
            </a:r>
            <a:r>
              <a:t>: 80dp</a:t>
            </a:r>
            <a:br/>
            <a:r>
              <a:rPr>
                <a:solidFill>
                  <a:schemeClr val="accent6">
                    <a:satOff val="-20754"/>
                    <a:lumOff val="-16738"/>
                  </a:schemeClr>
                </a:solidFill>
              </a:rPr>
              <a:t>Weight (A)</a:t>
            </a:r>
            <a:r>
              <a:t> = 1</a:t>
            </a:r>
            <a:br/>
            <a:r>
              <a:rPr>
                <a:solidFill>
                  <a:schemeClr val="accent6">
                    <a:satOff val="-20754"/>
                    <a:lumOff val="-16738"/>
                  </a:schemeClr>
                </a:solidFill>
              </a:rPr>
              <a:t>Weight (B)</a:t>
            </a:r>
            <a:r>
              <a:t> = 2</a:t>
            </a:r>
            <a:br/>
            <a:r>
              <a:rPr>
                <a:solidFill>
                  <a:schemeClr val="accent6">
                    <a:satOff val="-20754"/>
                    <a:lumOff val="-16738"/>
                  </a:schemeClr>
                </a:solidFill>
              </a:rPr>
              <a:t>Weight (C)</a:t>
            </a:r>
            <a:r>
              <a:t> = 3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5850" y="908629"/>
            <a:ext cx="5636247" cy="11898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SSIGNMENT 2"/>
          <p:cNvSpPr txBox="1"/>
          <p:nvPr>
            <p:ph type="title"/>
          </p:nvPr>
        </p:nvSpPr>
        <p:spPr>
          <a:xfrm>
            <a:off x="1206500" y="952500"/>
            <a:ext cx="13487507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ASSIGNMENT 2</a:t>
            </a:r>
          </a:p>
        </p:txBody>
      </p:sp>
      <p:sp>
        <p:nvSpPr>
          <p:cNvPr id="271" name="Create an Android application to show the characters in Rick and Morty based on the following design with ConstrainLayout ONLY"/>
          <p:cNvSpPr txBox="1"/>
          <p:nvPr/>
        </p:nvSpPr>
        <p:spPr>
          <a:xfrm>
            <a:off x="1212052" y="3303301"/>
            <a:ext cx="14508650" cy="300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4500"/>
              </a:spcBef>
              <a:defRPr sz="5700">
                <a:solidFill>
                  <a:srgbClr val="000000"/>
                </a:solidFill>
              </a:defRPr>
            </a:pPr>
            <a:r>
              <a:t>Create an Android application to show the characters in Rick and Morty based on the following design with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ConstrainLayout ONLY</a:t>
            </a:r>
          </a:p>
        </p:txBody>
      </p:sp>
      <p:sp>
        <p:nvSpPr>
          <p:cNvPr id="272" name="https://rickandmortyapi.com/api/character"/>
          <p:cNvSpPr txBox="1"/>
          <p:nvPr/>
        </p:nvSpPr>
        <p:spPr>
          <a:xfrm>
            <a:off x="335196" y="7230402"/>
            <a:ext cx="15015678" cy="229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l" defTabSz="825500">
              <a:spcBef>
                <a:spcPts val="1800"/>
              </a:spcBef>
              <a:defRPr spc="-66" sz="6600">
                <a:solidFill>
                  <a:schemeClr val="accent6">
                    <a:satOff val="-20754"/>
                    <a:lumOff val="-1673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https://rickandmortyapi.com/api/character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97158" y="1265421"/>
            <a:ext cx="7456771" cy="1118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File Name Format: {{COURSE}}_{{SECTION}}_Assignment_2_{{STUDENT_CODE}}…"/>
          <p:cNvSpPr txBox="1"/>
          <p:nvPr/>
        </p:nvSpPr>
        <p:spPr>
          <a:xfrm>
            <a:off x="1212052" y="10440255"/>
            <a:ext cx="14072376" cy="98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900"/>
            </a:pPr>
            <a:r>
              <a:rPr b="1"/>
              <a:t>File Name Format</a:t>
            </a:r>
            <a:r>
              <a:t>: {{COURSE}}_{{SECTION}}_Assignment_2_{{STUDENT_CODE}}</a:t>
            </a:r>
          </a:p>
          <a:p>
            <a:pPr algn="l">
              <a:defRPr sz="2900"/>
            </a:pPr>
            <a:r>
              <a:rPr b="1"/>
              <a:t>Example</a:t>
            </a:r>
            <a:r>
              <a:t>: CSX4109_541_Assignment_2_5510138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164" y="1759850"/>
            <a:ext cx="5279223" cy="1114502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haracter List"/>
          <p:cNvSpPr txBox="1"/>
          <p:nvPr/>
        </p:nvSpPr>
        <p:spPr>
          <a:xfrm>
            <a:off x="7073213" y="811124"/>
            <a:ext cx="2665680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Character List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2180" y="1719635"/>
            <a:ext cx="5279223" cy="1114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3681" y="1739743"/>
            <a:ext cx="5279223" cy="1114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haracter Detail"/>
          <p:cNvSpPr txBox="1"/>
          <p:nvPr/>
        </p:nvSpPr>
        <p:spPr>
          <a:xfrm>
            <a:off x="17558632" y="811124"/>
            <a:ext cx="3049321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Character Detail</a:t>
            </a:r>
          </a:p>
        </p:txBody>
      </p:sp>
      <p:sp>
        <p:nvSpPr>
          <p:cNvPr id="281" name="Rectangle"/>
          <p:cNvSpPr/>
          <p:nvPr/>
        </p:nvSpPr>
        <p:spPr>
          <a:xfrm>
            <a:off x="9083740" y="8454965"/>
            <a:ext cx="4516102" cy="1155441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13628103" y="9032685"/>
            <a:ext cx="2809194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3" name="Rectangle"/>
          <p:cNvSpPr/>
          <p:nvPr/>
        </p:nvSpPr>
        <p:spPr>
          <a:xfrm>
            <a:off x="5390259" y="2244057"/>
            <a:ext cx="824242" cy="522022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6254894" y="2505067"/>
            <a:ext cx="2432293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>
            <a:hueOff val="192982"/>
            <a:satOff val="17755"/>
            <a:lumOff val="-2848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HANK YOU"/>
          <p:cNvSpPr txBox="1"/>
          <p:nvPr>
            <p:ph type="ctrTitle"/>
          </p:nvPr>
        </p:nvSpPr>
        <p:spPr>
          <a:xfrm>
            <a:off x="1206498" y="5864772"/>
            <a:ext cx="21971004" cy="1986456"/>
          </a:xfrm>
          <a:prstGeom prst="rect">
            <a:avLst/>
          </a:prstGeom>
        </p:spPr>
        <p:txBody>
          <a:bodyPr/>
          <a:lstStyle>
            <a:lvl1pPr algn="ctr">
              <a:defRPr spc="-228" sz="114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AYOUT IDEA"/>
          <p:cNvSpPr txBox="1"/>
          <p:nvPr>
            <p:ph type="title"/>
          </p:nvPr>
        </p:nvSpPr>
        <p:spPr>
          <a:xfrm>
            <a:off x="1206500" y="952500"/>
            <a:ext cx="11964759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LAYOUT IDEA</a:t>
            </a:r>
          </a:p>
        </p:txBody>
      </p:sp>
      <p:sp>
        <p:nvSpPr>
          <p:cNvPr id="160" name="@Composable…"/>
          <p:cNvSpPr txBox="1"/>
          <p:nvPr/>
        </p:nvSpPr>
        <p:spPr>
          <a:xfrm>
            <a:off x="1320478" y="2967520"/>
            <a:ext cx="21743044" cy="98000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@Composable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 SimpleLayout() {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Row {</a:t>
            </a:r>
          </a:p>
          <a:p>
            <a:pPr lvl="4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for (count in 1..4) {</a:t>
            </a:r>
          </a:p>
          <a:p>
            <a:pPr lvl="6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Column {</a:t>
            </a:r>
          </a:p>
          <a:p>
            <a:pPr lvl="8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 { ... }</a:t>
            </a:r>
          </a:p>
          <a:p>
            <a:pPr lvl="8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Text { ... }</a:t>
            </a:r>
          </a:p>
          <a:p>
            <a:pPr lvl="6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4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3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TART WITH THE ITEM"/>
          <p:cNvSpPr txBox="1"/>
          <p:nvPr>
            <p:ph type="title"/>
          </p:nvPr>
        </p:nvSpPr>
        <p:spPr>
          <a:xfrm>
            <a:off x="1206500" y="952500"/>
            <a:ext cx="11964759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START WITH THE ITEM</a:t>
            </a:r>
          </a:p>
        </p:txBody>
      </p:sp>
      <p:sp>
        <p:nvSpPr>
          <p:cNvPr id="163" name="@Composable…"/>
          <p:cNvSpPr txBox="1"/>
          <p:nvPr/>
        </p:nvSpPr>
        <p:spPr>
          <a:xfrm>
            <a:off x="1320478" y="3354554"/>
            <a:ext cx="21743044" cy="91142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@Composable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 SimpleItem(count: Int) {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Column(modifier = Modifier.padding(start = 16.dp, end = 16.dp)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.border(width = 1.dp, color = Color.Black)) {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Text(count.toString(), modifier = Modifier.align(Alignment.CenterHorizontally).padding(start = 4.dp, end = 4.dp))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Text("Item $count", modifier = Modifier.padding(start = 4.dp, end = 4.dp))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6153" y="468472"/>
            <a:ext cx="2711052" cy="2401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AY IT 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LAY IT OUT</a:t>
            </a:r>
          </a:p>
        </p:txBody>
      </p:sp>
      <p:sp>
        <p:nvSpPr>
          <p:cNvPr id="167" name="@Composable…"/>
          <p:cNvSpPr txBox="1"/>
          <p:nvPr/>
        </p:nvSpPr>
        <p:spPr>
          <a:xfrm>
            <a:off x="1320478" y="3308035"/>
            <a:ext cx="21743044" cy="889838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@Composable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 SimpleLayout(modifier: Modifier = Modifier) {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Row (modifier = modifier) {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for (count in 1..4) {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SimpleItem(count)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lvl="1" algn="l" defTabSz="825500">
              <a:spcBef>
                <a:spcPts val="1800"/>
              </a:spcBef>
              <a:defRPr spc="-39" sz="4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STRAINTS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CONSTRAINTS OVERVIEW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0769" y="3497212"/>
            <a:ext cx="17062462" cy="6721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STRAINTS OVERVIEW (CONT.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CONSTRAINTS OVERVIEW (CONT.)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3993" y="3324842"/>
            <a:ext cx="14110710" cy="9453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STRAINTS POSITI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</a:defRPr>
            </a:lvl1pPr>
          </a:lstStyle>
          <a:p>
            <a:pPr/>
            <a:r>
              <a:t>CONSTRAINTS POSITIONING</a:t>
            </a:r>
          </a:p>
        </p:txBody>
      </p:sp>
      <p:sp>
        <p:nvSpPr>
          <p:cNvPr id="176" name="4 Constraints for Each View…"/>
          <p:cNvSpPr txBox="1"/>
          <p:nvPr>
            <p:ph type="body" idx="1"/>
          </p:nvPr>
        </p:nvSpPr>
        <p:spPr>
          <a:xfrm>
            <a:off x="1271889" y="3200094"/>
            <a:ext cx="21840222" cy="945682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ts val="10100"/>
              </a:lnSpc>
              <a:defRPr sz="6400"/>
            </a:pPr>
            <a:r>
              <a:t>4 Constraints for Each View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1 Horizontal &amp; 1 Vertical Required</a:t>
            </a:r>
          </a:p>
          <a:p>
            <a:pPr marL="609600" indent="-609600">
              <a:lnSpc>
                <a:spcPts val="10100"/>
              </a:lnSpc>
              <a:defRPr sz="6400"/>
            </a:pPr>
            <a:r>
              <a:t>Views Rendered at Position [0, 0] (Top-Left Corner) for Without Constrained 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27EBB007CE7841896EAAB7D8C5F1C7" ma:contentTypeVersion="8" ma:contentTypeDescription="Create a new document." ma:contentTypeScope="" ma:versionID="96027a4cdd6366d992a80412577f06bf">
  <xsd:schema xmlns:xsd="http://www.w3.org/2001/XMLSchema" xmlns:xs="http://www.w3.org/2001/XMLSchema" xmlns:p="http://schemas.microsoft.com/office/2006/metadata/properties" xmlns:ns2="57673e7b-a6da-47e2-8bfd-6125d0e7104a" targetNamespace="http://schemas.microsoft.com/office/2006/metadata/properties" ma:root="true" ma:fieldsID="abba731b5ef5f26b0ea41d58b600d426" ns2:_="">
    <xsd:import namespace="57673e7b-a6da-47e2-8bfd-6125d0e710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673e7b-a6da-47e2-8bfd-6125d0e710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F191BA-89F0-4C48-B242-36405C1AE9A3}"/>
</file>

<file path=customXml/itemProps2.xml><?xml version="1.0" encoding="utf-8"?>
<ds:datastoreItem xmlns:ds="http://schemas.openxmlformats.org/officeDocument/2006/customXml" ds:itemID="{BED99FF3-E69C-4E76-B0BC-186E51932AAE}"/>
</file>

<file path=customXml/itemProps3.xml><?xml version="1.0" encoding="utf-8"?>
<ds:datastoreItem xmlns:ds="http://schemas.openxmlformats.org/officeDocument/2006/customXml" ds:itemID="{2C61A510-0C96-483A-8513-9857C7EAE6C5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0x0101009F27EBB007CE7841896EAAB7D8C5F1C7</vt:lpwstr>
  </property>
</Properties>
</file>